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70" r:id="rId3"/>
    <p:sldId id="271" r:id="rId4"/>
    <p:sldId id="259" r:id="rId5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53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30950A-8FA4-4184-90BC-E2EA062AD302}" type="datetimeFigureOut">
              <a:rPr lang="th-TH" smtClean="0"/>
              <a:pPr/>
              <a:t>01/10/65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EF2EF3-7F57-4883-A02B-83E5617A3464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xmlns="" val="1032134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47738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47738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4773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4C491BD-6194-4E51-ABE5-08A78BA5D132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47738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3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7A077828-BA68-4FDB-B286-F99BFA8E39AE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4" name="Header Placeholder 1"/>
          <p:cNvSpPr txBox="1">
            <a:spLocks noGrp="1"/>
          </p:cNvSpPr>
          <p:nvPr/>
        </p:nvSpPr>
        <p:spPr bwMode="auto">
          <a:xfrm>
            <a:off x="0" y="0"/>
            <a:ext cx="2890838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กฎหมายสิ่งแวดล้อม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5" name="Footer Placeholder 5"/>
          <p:cNvSpPr txBox="1">
            <a:spLocks noGrp="1"/>
          </p:cNvSpPr>
          <p:nvPr/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l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t>สงวนลิขสิทธิ์ โดย บริษัท เอไอเอ็ม คอนซัลแตนท์ จำกัด</a:t>
            </a:r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6" name="Slide Number Placeholder 6"/>
          <p:cNvSpPr txBox="1">
            <a:spLocks noGrp="1"/>
          </p:cNvSpPr>
          <p:nvPr/>
        </p:nvSpPr>
        <p:spPr bwMode="auto">
          <a:xfrm>
            <a:off x="3778250" y="9429750"/>
            <a:ext cx="2889250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4813" tIns="47407" rIns="94813" bIns="47407" anchor="b"/>
          <a:lstStyle>
            <a:lvl1pPr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990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marL="0" marR="0" lvl="0" indent="0" algn="r" defTabSz="9906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DB0AFA1-087E-401B-9EE8-E2A9F81D2861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ordia New" panose="020B0304020202020204" pitchFamily="34" charset="-34"/>
              </a:rPr>
              <a:pPr marL="0" marR="0" lvl="0" indent="0" algn="r" defTabSz="9906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th-TH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ordia New" panose="020B0304020202020204" pitchFamily="34" charset="-34"/>
            </a:endParaRPr>
          </a:p>
        </p:txBody>
      </p:sp>
      <p:sp>
        <p:nvSpPr>
          <p:cNvPr id="10247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0248" name="Rectangle 3"/>
          <p:cNvSpPr>
            <a:spLocks noGrp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>
              <a:cs typeface="Cordia New" panose="020B0304020202020204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079122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4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5BABB1-DB2B-47DA-9383-9BD1C4A151D2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3A87A9-750A-4100-9A89-FB6E44F6923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500522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756BE8-4452-4952-830E-067303277A32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09CDF-57D0-4A7E-A3CE-958DEA43750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013077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60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60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C87527-1E37-4224-B2FA-A56DBE435F9F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129876-FD68-43B2-AEAB-7ABAEA41773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1262540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3D1CFE-C5A8-47D2-9F36-5D1AAFE14A5A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E71F4A-5F40-4BDE-92B8-7018362B775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7707341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22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A583A2-90F3-47B6-9D2B-59AEEFDB4CD5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60D72A-D09F-4426-BCF1-626708EB19B4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497759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6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4B255-B0EB-46D0-BEA5-9440035BA4F8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E50CC2-C140-480E-86E0-1A9E59F5820A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7472732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th-TH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9E29-F77D-465C-98F3-7DB32DCD1C04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FE63DC-0C35-4D16-BC77-C69B7CC1F217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1483495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31C967-6A03-40AD-9CC4-21CF0898DFB8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1D7417-B85E-445B-9B5C-80FFF4E74BF0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71205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684C5B-8D90-469A-BB28-45C03DAF8F61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86D271-6905-4286-9EE1-534BAA231E86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39390958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dirty="0"/>
              <a:t>Click to edit Master title style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7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th-TH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60593-8D12-4B49-AD94-31C4E86E3C01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61A05F0-4F07-4D86-B720-5F438AA511AD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8838677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1F2BA5-B156-4DA1-A88B-6BAA4D1D48A0}" type="datetime1">
              <a:rPr lang="th-TH"/>
              <a:pPr>
                <a:defRPr/>
              </a:pPr>
              <a:t>01/10/65</a:t>
            </a:fld>
            <a:endParaRPr lang="th-TH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www.aimconsultant.com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A66CC5-C682-40DB-8031-062FF6079C12}" type="slidenum">
              <a:rPr lang="th-TH" altLang="en-US"/>
              <a:pPr/>
              <a:t>‹#›</a:t>
            </a:fld>
            <a:endParaRPr lang="th-TH" altLang="en-US"/>
          </a:p>
        </p:txBody>
      </p:sp>
    </p:spTree>
    <p:extLst>
      <p:ext uri="{BB962C8B-B14F-4D97-AF65-F5344CB8AC3E}">
        <p14:creationId xmlns:p14="http://schemas.microsoft.com/office/powerpoint/2010/main" xmlns="" val="2270200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9" name="Rectangle 11"/>
          <p:cNvSpPr>
            <a:spLocks noChangeArrowheads="1"/>
          </p:cNvSpPr>
          <p:nvPr userDrawn="1"/>
        </p:nvSpPr>
        <p:spPr bwMode="auto">
          <a:xfrm>
            <a:off x="0" y="149452"/>
            <a:ext cx="326028" cy="537712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rgbClr val="CCFFFF"/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</p:spPr>
        <p:txBody>
          <a:bodyPr wrap="none" lIns="90000" tIns="46800" rIns="90000" bIns="46800" anchor="ctr">
            <a:spAutoFit/>
          </a:bodyPr>
          <a:lstStyle/>
          <a:p>
            <a:pPr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•"/>
              <a:defRPr/>
            </a:pPr>
            <a:endParaRPr lang="th-TH" sz="3200" b="1">
              <a:solidFill>
                <a:prstClr val="black"/>
              </a:solidFill>
              <a:latin typeface="Cordia New" panose="020B0304020202020204" pitchFamily="34" charset="-34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th-TH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6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th-TH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72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C951C24-B56C-4035-BDC5-103DCFE4AB7F}" type="datetime1">
              <a:rPr lang="th-TH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01/10/65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470672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  <a:defRPr sz="1200" b="0">
                <a:solidFill>
                  <a:srgbClr val="898989"/>
                </a:solidFill>
                <a:latin typeface="Arial" pitchFamily="34" charset="0"/>
                <a:cs typeface="Angsana New" pitchFamily="18" charset="-34"/>
              </a:defRPr>
            </a:lvl1pPr>
          </a:lstStyle>
          <a:p>
            <a:pPr fontAlgn="base">
              <a:spcAft>
                <a:spcPct val="0"/>
              </a:spcAft>
              <a:defRPr/>
            </a:pPr>
            <a:r>
              <a:rPr lang="en-US"/>
              <a:t>www.aimconsultant.com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442097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B2358EAD-14DD-444D-97A4-4A0F50B353A2}" type="slidenum">
              <a:rPr lang="th-TH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th-TH" altLang="en-US"/>
          </a:p>
        </p:txBody>
      </p:sp>
      <p:cxnSp>
        <p:nvCxnSpPr>
          <p:cNvPr id="1032" name="Straight Connector 14"/>
          <p:cNvCxnSpPr>
            <a:cxnSpLocks noChangeShapeType="1"/>
          </p:cNvCxnSpPr>
          <p:nvPr userDrawn="1"/>
        </p:nvCxnSpPr>
        <p:spPr bwMode="auto">
          <a:xfrm>
            <a:off x="935038" y="620713"/>
            <a:ext cx="8208962" cy="0"/>
          </a:xfrm>
          <a:prstGeom prst="line">
            <a:avLst/>
          </a:prstGeom>
          <a:noFill/>
          <a:ln w="9525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cxnSp>
        <p:nvCxnSpPr>
          <p:cNvPr id="1033" name="Straight Connector 14"/>
          <p:cNvCxnSpPr>
            <a:cxnSpLocks noChangeShapeType="1"/>
          </p:cNvCxnSpPr>
          <p:nvPr userDrawn="1"/>
        </p:nvCxnSpPr>
        <p:spPr bwMode="auto">
          <a:xfrm>
            <a:off x="935038" y="692150"/>
            <a:ext cx="8208962" cy="0"/>
          </a:xfrm>
          <a:prstGeom prst="line">
            <a:avLst/>
          </a:prstGeom>
          <a:noFill/>
          <a:ln w="28575" algn="ctr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pic>
        <p:nvPicPr>
          <p:cNvPr id="1034" name="รูปภาพ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4936" y="44452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753310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pitchFamily="18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hemeOverride" Target="../theme/themeOverr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imconsultant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Footer Placeholder 4"/>
          <p:cNvSpPr>
            <a:spLocks noGrp="1"/>
          </p:cNvSpPr>
          <p:nvPr>
            <p:ph type="ftr" sz="quarter" idx="1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r>
              <a:rPr lang="en-US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t>www.aimconsultant.com</a:t>
            </a:r>
          </a:p>
        </p:txBody>
      </p:sp>
      <p:sp>
        <p:nvSpPr>
          <p:cNvPr id="3075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536A29C5-ABC9-4BFB-8B14-2341D328DB99}" type="slidenum">
              <a:rPr lang="th-TH" altLang="en-US" sz="12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1</a:t>
            </a:fld>
            <a:endParaRPr lang="th-TH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6" name="Slide Number Placeholder 5"/>
          <p:cNvSpPr txBox="1">
            <a:spLocks noGrp="1"/>
          </p:cNvSpPr>
          <p:nvPr/>
        </p:nvSpPr>
        <p:spPr bwMode="auto">
          <a:xfrm>
            <a:off x="6553200" y="6356372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r" fontAlgn="base">
              <a:spcBef>
                <a:spcPct val="0"/>
              </a:spcBef>
              <a:spcAft>
                <a:spcPct val="0"/>
              </a:spcAft>
            </a:pPr>
            <a:endParaRPr lang="en-US" altLang="en-US" sz="12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3077" name="Rectangle 3"/>
          <p:cNvSpPr txBox="1">
            <a:spLocks noChangeArrowheads="1"/>
          </p:cNvSpPr>
          <p:nvPr/>
        </p:nvSpPr>
        <p:spPr bwMode="auto">
          <a:xfrm>
            <a:off x="250031" y="989034"/>
            <a:ext cx="8643938" cy="5281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กฎกระทรวง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 smtClean="0">
                <a:solidFill>
                  <a:prstClr val="black"/>
                </a:solidFill>
              </a:rPr>
              <a:t>กำหนดอัตราเงินสมทบกองทุนประกันสังคม พ.ศ. </a:t>
            </a:r>
            <a:r>
              <a:rPr lang="th-TH" altLang="en-US" sz="3400" dirty="0" smtClean="0">
                <a:solidFill>
                  <a:prstClr val="black"/>
                </a:solidFill>
              </a:rPr>
              <a:t>2565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GB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 smtClean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th-TH" altLang="en-US" sz="3400" dirty="0">
              <a:solidFill>
                <a:prstClr val="black"/>
              </a:solidFill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th-TH" altLang="en-US" sz="3400" dirty="0">
                <a:solidFill>
                  <a:prstClr val="black"/>
                </a:solidFill>
              </a:rPr>
              <a:t>ประกาศในราชกิจจา</a:t>
            </a:r>
            <a:r>
              <a:rPr lang="th-TH" altLang="en-US" sz="3400" dirty="0" err="1" smtClean="0">
                <a:solidFill>
                  <a:prstClr val="black"/>
                </a:solidFill>
              </a:rPr>
              <a:t>นุเบกษา</a:t>
            </a:r>
            <a:r>
              <a:rPr lang="en-US" altLang="en-US" sz="3400" dirty="0" smtClean="0">
                <a:solidFill>
                  <a:prstClr val="black"/>
                </a:solidFill>
              </a:rPr>
              <a:t> </a:t>
            </a:r>
            <a:r>
              <a:rPr lang="th-TH" altLang="en-US" sz="3400" dirty="0" smtClean="0">
                <a:solidFill>
                  <a:prstClr val="black"/>
                </a:solidFill>
              </a:rPr>
              <a:t>30 </a:t>
            </a:r>
            <a:r>
              <a:rPr lang="th-TH" altLang="en-US" sz="3400" dirty="0" smtClean="0">
                <a:solidFill>
                  <a:prstClr val="black"/>
                </a:solidFill>
              </a:rPr>
              <a:t>กันยายน 2565</a:t>
            </a:r>
            <a:endParaRPr lang="th-TH" altLang="en-US" sz="3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9244927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2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กฎกระทรวงนี้ให้ใช้บังคับตั้งแต่วันที่ 1 ตุลาคม พ.ศ. 2565 เป็นต้น</a:t>
            </a:r>
            <a:r>
              <a:rPr lang="th-TH" dirty="0" smtClean="0">
                <a:latin typeface="Cordia New" pitchFamily="34" charset="-34"/>
              </a:rPr>
              <a:t>ไป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ให้ยกเลิกกฎกระทรวงกำหนดอัตราเงินสมทบกองทุนประกันสังคม พ.ศ. </a:t>
            </a:r>
            <a:r>
              <a:rPr lang="th-TH" dirty="0" smtClean="0">
                <a:latin typeface="Cordia New" pitchFamily="34" charset="-34"/>
              </a:rPr>
              <a:t>2565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ให้รัฐบาล นายจ้าง และผู้ประกันตนตามมาตรา 33 ออกเงินสมทบเข้ากองทุน เพื่อการจ่ายประโยชน์ทดแทนในกรณีประสบอันตรายหรือเจ็บป่วย กรณีทุพพลภาพ กรณีตาย กรณีคลอดบุตร กรณีสงเคราะห์บุตร กรณีชราภาพ และกรณีว่างงาน ตามบัญชีอัตราเงินสมทบท้ายกฎกระทรวงนี้ ดังนี้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	(</a:t>
            </a:r>
            <a:r>
              <a:rPr lang="th-TH" dirty="0" smtClean="0">
                <a:latin typeface="Cordia New" pitchFamily="34" charset="-34"/>
              </a:rPr>
              <a:t>1) ตั้งแต่วันที่ 1 ตุลาคม พ.ศ. 2565 ถึงวันที่ 31 ธันวาคม พ.ศ. 2565 ให้เป็นไปตามอัตราในบัญชี </a:t>
            </a:r>
            <a:r>
              <a:rPr lang="th-TH" dirty="0" smtClean="0">
                <a:latin typeface="Cordia New" pitchFamily="34" charset="-34"/>
              </a:rPr>
              <a:t>ก.</a:t>
            </a:r>
          </a:p>
          <a:p>
            <a:pPr marL="538163" indent="-363538"/>
            <a:r>
              <a:rPr lang="th-TH" dirty="0" smtClean="0">
                <a:latin typeface="Cordia New" pitchFamily="34" charset="-34"/>
              </a:rPr>
              <a:t>	</a:t>
            </a:r>
            <a:r>
              <a:rPr lang="th-TH" dirty="0" smtClean="0">
                <a:latin typeface="Cordia New" pitchFamily="34" charset="-34"/>
              </a:rPr>
              <a:t>	(2) </a:t>
            </a:r>
            <a:r>
              <a:rPr lang="th-TH" dirty="0" smtClean="0">
                <a:latin typeface="Cordia New" pitchFamily="34" charset="-34"/>
              </a:rPr>
              <a:t>ตั้งแต่วันที่ 1 มกราคม พ.ศ. 2566 เป็นต้นไป ให้เป็นไปตามอัตราในบัญชี ข.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ท้ายกระดาษ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www.aimconsultant.com</a:t>
            </a:r>
          </a:p>
        </p:txBody>
      </p:sp>
      <p:sp>
        <p:nvSpPr>
          <p:cNvPr id="3" name="ตัวยึดหมายเลขภาพนิ่ง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86D271-6905-4286-9EE1-534BAA231E86}" type="slidenum">
              <a:rPr lang="th-TH" altLang="en-US"/>
              <a:pPr/>
              <a:t>3</a:t>
            </a:fld>
            <a:endParaRPr lang="th-TH" altLang="en-US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>
          <a:xfrm>
            <a:off x="661288" y="0"/>
            <a:ext cx="8229600" cy="785812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th-TH" sz="4400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/>
                <a:cs typeface="Cordia New" panose="020B0304020202020204" pitchFamily="34" charset="-34"/>
              </a:rPr>
              <a:t>สรุปสาระสำคัญ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D8F8989F-2956-4249-882E-432917B7B6BC}"/>
              </a:ext>
            </a:extLst>
          </p:cNvPr>
          <p:cNvSpPr txBox="1"/>
          <p:nvPr/>
        </p:nvSpPr>
        <p:spPr>
          <a:xfrm>
            <a:off x="207819" y="1022619"/>
            <a:ext cx="8742218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38163" indent="-363538"/>
            <a:r>
              <a:rPr lang="th-TH" dirty="0" smtClean="0">
                <a:latin typeface="Cordia New" pitchFamily="34" charset="-34"/>
              </a:rPr>
              <a:t>เอกสารแนบท้าย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บัญชีอัตราเงินสมทบ บัญชี </a:t>
            </a:r>
            <a:r>
              <a:rPr lang="th-TH" dirty="0" smtClean="0">
                <a:latin typeface="Cordia New" pitchFamily="34" charset="-34"/>
              </a:rPr>
              <a:t>ก.</a:t>
            </a:r>
          </a:p>
          <a:p>
            <a:pPr marL="538163" indent="-363538">
              <a:buFont typeface="Wingdings" pitchFamily="2" charset="2"/>
              <a:buChar char="q"/>
            </a:pPr>
            <a:r>
              <a:rPr lang="th-TH" dirty="0" smtClean="0">
                <a:latin typeface="Cordia New" pitchFamily="34" charset="-34"/>
              </a:rPr>
              <a:t>บัญชีอัตราเงินสมทบ บัญชี ข.</a:t>
            </a:r>
            <a:endParaRPr lang="th-TH" dirty="0" smtClean="0">
              <a:latin typeface="Cordia New" pitchFamily="34" charset="-34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ตัวแทนหมายเลขภาพนิ่ง 1"/>
          <p:cNvSpPr>
            <a:spLocks noGrp="1"/>
          </p:cNvSpPr>
          <p:nvPr>
            <p:ph type="sldNum" sz="quarter" idx="12"/>
          </p:nvPr>
        </p:nvSpPr>
        <p:spPr bwMode="auto">
          <a:xfrm>
            <a:off x="5943600" y="6477000"/>
            <a:ext cx="2819400" cy="336550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fld id="{B34E2E2D-C333-41FA-A5C9-7EFD11A186BE}" type="slidenum">
              <a:rPr lang="en-US" altLang="en-US" sz="1000" b="0">
                <a:solidFill>
                  <a:srgbClr val="898989"/>
                </a:solidFill>
                <a:latin typeface="Arial" panose="020B0604020202020204" pitchFamily="34" charset="0"/>
                <a:cs typeface="Angsana New" panose="02020603050405020304" pitchFamily="18" charset="-34"/>
              </a:rPr>
              <a:pPr/>
              <a:t>4</a:t>
            </a:fld>
            <a:endParaRPr lang="en-US" altLang="en-US" sz="1000" b="0">
              <a:solidFill>
                <a:srgbClr val="898989"/>
              </a:solidFill>
              <a:latin typeface="Arial" panose="020B0604020202020204" pitchFamily="34" charset="0"/>
              <a:cs typeface="Angsana New" panose="02020603050405020304" pitchFamily="18" charset="-34"/>
            </a:endParaRPr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755652" y="1700213"/>
            <a:ext cx="7561263" cy="40112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6290" tIns="43144" rIns="86290" bIns="43144">
            <a:spAutoFit/>
          </a:bodyPr>
          <a:lstStyle>
            <a:lvl1pPr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1pPr>
            <a:lvl2pPr marL="742950" indent="-28575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2pPr>
            <a:lvl3pPr marL="11430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3pPr>
            <a:lvl4pPr marL="16002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4pPr>
            <a:lvl5pPr marL="2057400" indent="-228600" defTabSz="863600"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5pPr>
            <a:lvl6pPr marL="25146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6pPr>
            <a:lvl7pPr marL="29718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7pPr>
            <a:lvl8pPr marL="34290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8pPr>
            <a:lvl9pPr marL="3886200" indent="-228600" defTabSz="86360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1"/>
                </a:solidFill>
                <a:latin typeface="Cordia New" panose="020B0304020202020204" pitchFamily="34" charset="-34"/>
                <a:cs typeface="Cordia New" panose="020B0304020202020204" pitchFamily="34" charset="-34"/>
              </a:defRPr>
            </a:lvl9pPr>
          </a:lstStyle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FF0000"/>
                </a:solidFill>
              </a:rPr>
              <a:t>ติดต่อเรา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บริษัท เอไอ</a:t>
            </a:r>
            <a:r>
              <a:rPr lang="th-TH" altLang="en-US" sz="3400" dirty="0" err="1">
                <a:solidFill>
                  <a:srgbClr val="00B050"/>
                </a:solidFill>
              </a:rPr>
              <a:t>เอ็ม</a:t>
            </a:r>
            <a:r>
              <a:rPr lang="th-TH" altLang="en-US" sz="3400" dirty="0">
                <a:solidFill>
                  <a:srgbClr val="00B050"/>
                </a:solidFill>
              </a:rPr>
              <a:t> </a:t>
            </a:r>
            <a:r>
              <a:rPr lang="th-TH" altLang="en-US" sz="3400" dirty="0" err="1">
                <a:solidFill>
                  <a:srgbClr val="00B050"/>
                </a:solidFill>
              </a:rPr>
              <a:t>คอนซัลแตนท์</a:t>
            </a:r>
            <a:r>
              <a:rPr lang="th-TH" altLang="en-US" sz="3400" dirty="0">
                <a:solidFill>
                  <a:srgbClr val="00B050"/>
                </a:solidFill>
              </a:rPr>
              <a:t> จำกัด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324/11 </a:t>
            </a:r>
            <a:r>
              <a:rPr lang="th-TH" altLang="en-US" sz="3400" dirty="0">
                <a:solidFill>
                  <a:srgbClr val="00B050"/>
                </a:solidFill>
              </a:rPr>
              <a:t>ถนนมาเจริญ แขวงหนองค้างพลู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th-TH" altLang="en-US" sz="3400" dirty="0">
                <a:solidFill>
                  <a:srgbClr val="00B050"/>
                </a:solidFill>
              </a:rPr>
              <a:t>เขตหนองแขม กทม. 10160 </a:t>
            </a:r>
            <a:r>
              <a:rPr lang="en-US" altLang="en-US" sz="3400" dirty="0">
                <a:solidFill>
                  <a:srgbClr val="00B050"/>
                </a:solidFill>
              </a:rPr>
              <a:t> 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</a:rPr>
              <a:t>Tel</a:t>
            </a:r>
            <a:r>
              <a:rPr lang="th-TH" altLang="en-US" sz="3400" dirty="0">
                <a:solidFill>
                  <a:srgbClr val="00B050"/>
                </a:solidFill>
              </a:rPr>
              <a:t>. 02-</a:t>
            </a:r>
            <a:r>
              <a:rPr lang="en-US" altLang="en-US" sz="3400" dirty="0">
                <a:solidFill>
                  <a:srgbClr val="00B050"/>
                </a:solidFill>
              </a:rPr>
              <a:t>489-2500-1</a:t>
            </a: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00B050"/>
                </a:solidFill>
                <a:hlinkClick r:id="rId2"/>
              </a:rPr>
              <a:t>www.aimconsultant.com</a:t>
            </a:r>
            <a:r>
              <a:rPr lang="th-TH" altLang="en-US" sz="3400" dirty="0">
                <a:solidFill>
                  <a:srgbClr val="00B050"/>
                </a:solidFill>
              </a:rPr>
              <a:t>  </a:t>
            </a:r>
            <a:endParaRPr lang="en-US" altLang="en-US" sz="3400" dirty="0">
              <a:solidFill>
                <a:srgbClr val="00B050"/>
              </a:solidFill>
            </a:endParaRPr>
          </a:p>
          <a:p>
            <a:pPr algn="ctr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</a:pPr>
            <a:r>
              <a:rPr lang="en-US" altLang="en-US" sz="3400" dirty="0">
                <a:solidFill>
                  <a:srgbClr val="FF0000"/>
                </a:solidFill>
              </a:rPr>
              <a:t>Email: </a:t>
            </a:r>
            <a:r>
              <a:rPr lang="en-US" altLang="en-US" sz="3400" u="sng" dirty="0">
                <a:solidFill>
                  <a:srgbClr val="FF0000"/>
                </a:solidFill>
              </a:rPr>
              <a:t>marketing@aimconsultant.com</a:t>
            </a:r>
            <a:endParaRPr lang="th-TH" altLang="en-US" sz="3400" u="sng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836242571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174</TotalTime>
  <Words>161</Words>
  <Application>Microsoft Office PowerPoint</Application>
  <PresentationFormat>นำเสนอทางหน้าจอ (4:3)</PresentationFormat>
  <Paragraphs>38</Paragraphs>
  <Slides>4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4</vt:i4>
      </vt:variant>
    </vt:vector>
  </HeadingPairs>
  <TitlesOfParts>
    <vt:vector size="5" baseType="lpstr">
      <vt:lpstr>1_Office Theme</vt:lpstr>
      <vt:lpstr>ภาพนิ่ง 1</vt:lpstr>
      <vt:lpstr>ภาพนิ่ง 2</vt:lpstr>
      <vt:lpstr>ภาพนิ่ง 3</vt:lpstr>
      <vt:lpstr>ภาพนิ่ง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Win_IT</cp:lastModifiedBy>
  <cp:revision>79</cp:revision>
  <dcterms:created xsi:type="dcterms:W3CDTF">2021-09-20T08:12:31Z</dcterms:created>
  <dcterms:modified xsi:type="dcterms:W3CDTF">2022-10-01T01:42:06Z</dcterms:modified>
</cp:coreProperties>
</file>